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7" r:id="rId4"/>
    <p:sldId id="262" r:id="rId5"/>
    <p:sldId id="263" r:id="rId6"/>
    <p:sldId id="264" r:id="rId7"/>
    <p:sldId id="265" r:id="rId8"/>
    <p:sldId id="266" r:id="rId9"/>
    <p:sldId id="25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83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/>
    <p:restoredTop sz="94694"/>
  </p:normalViewPr>
  <p:slideViewPr>
    <p:cSldViewPr snapToGrid="0">
      <p:cViewPr varScale="1">
        <p:scale>
          <a:sx n="45" d="100"/>
          <a:sy n="45" d="100"/>
        </p:scale>
        <p:origin x="105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A9CFB-E640-8A7C-9AC5-F94EBF91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54C864-7F7D-2F37-AE48-781B9D2EF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970CC-9590-7D98-254E-861B80D5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B62A8E-13CD-0B72-1CE8-E666FE57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1FF0B0-7A15-1F85-5B28-593D237B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2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FE6FB-6669-D513-A6CA-ED0CAD24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C737E3-2703-9C2A-6AAB-A85F8C1BC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B3E3F3-D7DF-4E3E-6957-3D3EEFF0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4AAC5F-A699-157C-AE14-8AA8D0AB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289BEF-9A09-F44B-E39E-5945CF4F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71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6E72B0-49B8-F1BF-1A6A-DB0A794BC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17D2D9-383F-7945-4B29-F6E5C0DB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789863-BECD-6619-FCB0-736300D4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4F4EBF-D66B-D5D9-E4E2-AAF70BC6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18741F-BD2D-8688-5BD2-44A30451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0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CB848-A1B1-DB41-5D7E-65ED891E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B4FC1-BF3F-007F-FBCD-1CEB5B1D3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3FE35F-FC15-2B02-E881-3E4E33B0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79946B-463B-C90D-93FA-711164A8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F408F0-C0CF-A7BB-AB8F-AC112B4E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66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30128-AB1A-2741-5892-320FCA55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EEFEFF-62EF-644C-9A1A-33D46923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D6113F-EA39-4601-FB35-88DE29A2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4C3FE2-5E93-8B18-A80C-019656CE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FB039A-E3C5-4EF3-1CA3-694637E2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7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8B3AF-7A4C-0344-4970-40F4A7AB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DA758D-32A8-9CE9-853E-0964FE160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B06DD-925B-28D9-53ED-55010A570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4F65D-ECB1-CC88-8A8D-2C02C828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66896C-091F-D236-4F1E-1CEE706B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67639E-943F-49FD-BAB3-A0FE14F3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07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9DC9E-0A72-3E6C-04D4-967C0C0D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6191E3-F470-93C4-412F-47B03932E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29305B-8458-C63B-7616-EC3E4D6B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0E5962-0A8F-DCB8-3570-0E6B4368A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0449BA-3033-2A46-8D36-5FAE4F94F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D01030C-7C93-4EBF-D6B5-006DC29A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EE4CCFC-2B74-B204-0BA6-40DBA53E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2E2A0C-DCA1-2AFB-DE35-B56BCEC4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69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F6E5A-E80E-5D01-0EB0-525A55D7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38C613-D15F-DB15-DBEE-EA1903B9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E8B918-0885-2B56-2826-2D75D10D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028B8F-2D63-430B-D591-11C5CEA6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0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7898B5-20F5-86F1-1FD3-91607C0A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46D084-9B22-3AD4-EB42-233A5646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443712-1681-6E6F-4456-519EF44B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20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06868-2225-FB59-FD75-D3C1B366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C9A34C-9878-8CF9-574E-FB9E9EF7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3331BD-A965-B5AD-D029-2405E3E6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04076C-F178-BEA3-CB83-1E262774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03B33A-1735-210C-B50E-48CE4A46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3693F-F3CC-5A01-E1BA-BACC2053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58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86E03-DBF3-7D06-779C-E26341A2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B90EE8-92C8-4FDE-8B7E-2DCF4DA8B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DD3B0D-9AAD-3174-E121-FD3F7EF6F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07F23A-1966-DF03-BEAE-FBEC7510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A97E5D-6F92-EE1F-1995-7C35F50C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5F3D6A-70A1-4CF5-1CC3-ACA54558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44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79BB28-2A5D-E1ED-A940-31C64D13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9C699-BEED-2E41-AD32-1DDCCB110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AA9A6-0758-2016-C795-CDDC7AFBB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1718-3393-5E45-BDA2-5630C8A41A5E}" type="datetimeFigureOut">
              <a:rPr lang="it-IT" smtClean="0"/>
              <a:t>26/10/2024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B3D5AB-1A0E-3D9A-855D-4608C93BC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63A5B7-DA70-8EA3-E51F-25707F229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6685-9D4C-4145-9A0B-70C0BCC86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647F92-5AD8-74F9-0FF9-1217589B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62" y="0"/>
            <a:ext cx="9790864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42484BF-3EE6-7443-EA91-088714AE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014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4EF6B6-786A-BDA0-E412-B624A5C5B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5" y="334782"/>
            <a:ext cx="1775212" cy="21731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87C0A4-09A2-3979-BE69-F01D14286682}"/>
              </a:ext>
            </a:extLst>
          </p:cNvPr>
          <p:cNvSpPr txBox="1"/>
          <p:nvPr/>
        </p:nvSpPr>
        <p:spPr>
          <a:xfrm>
            <a:off x="2850216" y="4247186"/>
            <a:ext cx="6574200" cy="183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it-IT" sz="7200" dirty="0">
                <a:solidFill>
                  <a:schemeClr val="bg1"/>
                </a:solidFill>
                <a:latin typeface="Aptos" panose="020B0004020202020204" pitchFamily="34" charset="0"/>
              </a:rPr>
              <a:t>INFO </a:t>
            </a:r>
          </a:p>
          <a:p>
            <a:pPr>
              <a:lnSpc>
                <a:spcPts val="6500"/>
              </a:lnSpc>
            </a:pPr>
            <a:r>
              <a:rPr lang="it-IT" sz="7200" dirty="0">
                <a:solidFill>
                  <a:schemeClr val="bg1"/>
                </a:solidFill>
                <a:latin typeface="Aptos" panose="020B0004020202020204" pitchFamily="34" charset="0"/>
              </a:rPr>
              <a:t>TIFOSI OSPITI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FBA621-38D9-3231-C9AB-CE3C8A18D44C}"/>
              </a:ext>
            </a:extLst>
          </p:cNvPr>
          <p:cNvSpPr txBox="1"/>
          <p:nvPr/>
        </p:nvSpPr>
        <p:spPr>
          <a:xfrm>
            <a:off x="2864586" y="336656"/>
            <a:ext cx="6328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Aptos Light" panose="020F0502020204030204" pitchFamily="34" charset="0"/>
              </a:rPr>
              <a:t>Parma-Genoa</a:t>
            </a:r>
          </a:p>
          <a:p>
            <a:r>
              <a:rPr lang="it-IT" sz="2800" dirty="0">
                <a:solidFill>
                  <a:schemeClr val="bg1"/>
                </a:solidFill>
                <a:latin typeface="Aptos Light" panose="020F0502020204030204" pitchFamily="34" charset="0"/>
              </a:rPr>
              <a:t>11^ Giornata Serie A </a:t>
            </a:r>
            <a:r>
              <a:rPr lang="it-IT" sz="2800" dirty="0" err="1">
                <a:solidFill>
                  <a:schemeClr val="bg1"/>
                </a:solidFill>
                <a:latin typeface="Aptos Light" panose="020F0502020204030204" pitchFamily="34" charset="0"/>
              </a:rPr>
              <a:t>Enilive</a:t>
            </a:r>
            <a:r>
              <a:rPr lang="it-IT" sz="2800" dirty="0">
                <a:solidFill>
                  <a:schemeClr val="bg1"/>
                </a:solidFill>
                <a:latin typeface="Aptos Light" panose="020F0502020204030204" pitchFamily="34" charset="0"/>
              </a:rPr>
              <a:t> 2024/2025</a:t>
            </a:r>
          </a:p>
          <a:p>
            <a:r>
              <a:rPr lang="it-IT" sz="2800" dirty="0">
                <a:solidFill>
                  <a:schemeClr val="bg1"/>
                </a:solidFill>
                <a:latin typeface="Aptos Light" panose="020F0502020204030204" pitchFamily="34" charset="0"/>
              </a:rPr>
              <a:t>Stadio Ennio Tardini </a:t>
            </a:r>
          </a:p>
          <a:p>
            <a:r>
              <a:rPr lang="it-IT" sz="2800" dirty="0">
                <a:solidFill>
                  <a:schemeClr val="bg1"/>
                </a:solidFill>
                <a:latin typeface="Aptos Light" panose="020F0502020204030204" pitchFamily="34" charset="0"/>
              </a:rPr>
              <a:t>Lunedì 4 Novembre 2024 – Ore 18:30</a:t>
            </a:r>
          </a:p>
        </p:txBody>
      </p:sp>
      <p:pic>
        <p:nvPicPr>
          <p:cNvPr id="12" name="Immagine 11" descr="Immagine che contiene simbolo, Elementi grafici, silhouette, design&#10;&#10;Descrizione generata automaticamente">
            <a:extLst>
              <a:ext uri="{FF2B5EF4-FFF2-40B4-BE49-F238E27FC236}">
                <a16:creationId xmlns:a16="http://schemas.microsoft.com/office/drawing/2014/main" id="{1F13D475-F9EE-3119-0726-383E52662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628" y="4934708"/>
            <a:ext cx="180137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E7AB80-D317-B5CA-00DF-169BAB3EFA5E}"/>
              </a:ext>
            </a:extLst>
          </p:cNvPr>
          <p:cNvSpPr txBox="1"/>
          <p:nvPr/>
        </p:nvSpPr>
        <p:spPr>
          <a:xfrm>
            <a:off x="230881" y="537030"/>
            <a:ext cx="6339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263783"/>
                </a:solidFill>
                <a:latin typeface="Aptos" panose="020B0004020202020204" pitchFamily="34" charset="0"/>
              </a:rPr>
              <a:t>BIGLIETTI</a:t>
            </a:r>
            <a:endParaRPr lang="it-IT" sz="4400" dirty="0">
              <a:solidFill>
                <a:srgbClr val="FFD100"/>
              </a:solidFill>
              <a:latin typeface="Aptos" panose="020B000402020202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56E6506-11C8-87B8-CF93-D30423217291}"/>
              </a:ext>
            </a:extLst>
          </p:cNvPr>
          <p:cNvGrpSpPr/>
          <p:nvPr/>
        </p:nvGrpSpPr>
        <p:grpSpPr>
          <a:xfrm>
            <a:off x="0" y="6451600"/>
            <a:ext cx="12192000" cy="406400"/>
            <a:chOff x="1318161" y="4990662"/>
            <a:chExt cx="7766462" cy="406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B6A81A3-0FEA-04D7-3378-4C0102F704BA}"/>
                </a:ext>
              </a:extLst>
            </p:cNvPr>
            <p:cNvSpPr/>
            <p:nvPr/>
          </p:nvSpPr>
          <p:spPr>
            <a:xfrm>
              <a:off x="1318161" y="4990662"/>
              <a:ext cx="3883231" cy="4064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3BD5F62-5C2E-5263-C615-9435D9FBD4FA}"/>
                </a:ext>
              </a:extLst>
            </p:cNvPr>
            <p:cNvSpPr/>
            <p:nvPr/>
          </p:nvSpPr>
          <p:spPr>
            <a:xfrm>
              <a:off x="5201392" y="4990662"/>
              <a:ext cx="3883231" cy="406400"/>
            </a:xfrm>
            <a:prstGeom prst="rect">
              <a:avLst/>
            </a:prstGeom>
            <a:solidFill>
              <a:srgbClr val="2637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42D6EA-701B-A51F-EA8D-DEC8E4D9335E}"/>
              </a:ext>
            </a:extLst>
          </p:cNvPr>
          <p:cNvSpPr txBox="1"/>
          <p:nvPr/>
        </p:nvSpPr>
        <p:spPr>
          <a:xfrm>
            <a:off x="230881" y="1608430"/>
            <a:ext cx="80596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20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titoli di ingresso del Settore Ospiti dello stadio Ennio Tardini sono in vendita sul circuito </a:t>
            </a:r>
            <a:r>
              <a:rPr lang="it-IT" sz="2800" dirty="0" err="1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Vivaticket</a:t>
            </a: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(on line e punti vendita) esclusivamente ai non residenti nella Regione Liguria titolari di Fidelity Card del Genoa Cfc, come stabilito</a:t>
            </a:r>
            <a:r>
              <a:rPr lang="it-IT" sz="28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dai</a:t>
            </a: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provvedimenti delle autorità competenti</a:t>
            </a:r>
            <a:r>
              <a:rPr lang="it-IT" sz="28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 sz="20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biglietti del Settore Ospiti sono disponibili dalle ore 11 di </a:t>
            </a:r>
            <a:r>
              <a:rPr lang="it-IT" sz="28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lunedì 28 </a:t>
            </a: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ottobre alle ore 19 di </a:t>
            </a:r>
            <a:r>
              <a:rPr lang="it-IT" sz="28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domenica 3 novembre.</a:t>
            </a:r>
            <a:endParaRPr lang="it-IT" sz="2800" dirty="0">
              <a:solidFill>
                <a:srgbClr val="263783"/>
              </a:solidFill>
              <a:latin typeface="Aptos" panose="020B0004020202020204" pitchFamily="34" charset="0"/>
            </a:endParaRPr>
          </a:p>
        </p:txBody>
      </p:sp>
      <p:pic>
        <p:nvPicPr>
          <p:cNvPr id="5" name="Immagine 4" descr="Immagine che contiene simbolo, logo, Elementi grafici, clipart&#10;&#10;Descrizione generata automaticamente">
            <a:extLst>
              <a:ext uri="{FF2B5EF4-FFF2-40B4-BE49-F238E27FC236}">
                <a16:creationId xmlns:a16="http://schemas.microsoft.com/office/drawing/2014/main" id="{D5220D1E-C232-8C3C-2A5A-1328E572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936" y="4669536"/>
            <a:ext cx="1782064" cy="17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2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556E6506-11C8-87B8-CF93-D30423217291}"/>
              </a:ext>
            </a:extLst>
          </p:cNvPr>
          <p:cNvGrpSpPr/>
          <p:nvPr/>
        </p:nvGrpSpPr>
        <p:grpSpPr>
          <a:xfrm>
            <a:off x="0" y="6451600"/>
            <a:ext cx="12192000" cy="406400"/>
            <a:chOff x="1318161" y="4990662"/>
            <a:chExt cx="7766462" cy="406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B6A81A3-0FEA-04D7-3378-4C0102F704BA}"/>
                </a:ext>
              </a:extLst>
            </p:cNvPr>
            <p:cNvSpPr/>
            <p:nvPr/>
          </p:nvSpPr>
          <p:spPr>
            <a:xfrm>
              <a:off x="1318161" y="4990662"/>
              <a:ext cx="3883231" cy="4064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3BD5F62-5C2E-5263-C615-9435D9FBD4FA}"/>
                </a:ext>
              </a:extLst>
            </p:cNvPr>
            <p:cNvSpPr/>
            <p:nvPr/>
          </p:nvSpPr>
          <p:spPr>
            <a:xfrm>
              <a:off x="5201392" y="4990662"/>
              <a:ext cx="3883231" cy="406400"/>
            </a:xfrm>
            <a:prstGeom prst="rect">
              <a:avLst/>
            </a:prstGeom>
            <a:solidFill>
              <a:srgbClr val="2637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42D6EA-701B-A51F-EA8D-DEC8E4D9335E}"/>
              </a:ext>
            </a:extLst>
          </p:cNvPr>
          <p:cNvSpPr txBox="1"/>
          <p:nvPr/>
        </p:nvSpPr>
        <p:spPr>
          <a:xfrm>
            <a:off x="279649" y="937870"/>
            <a:ext cx="8059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20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28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tagliandi del Settore Ospiti hanno il</a:t>
            </a: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prezzo unico di </a:t>
            </a:r>
            <a:r>
              <a:rPr lang="it-IT" sz="28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</a:t>
            </a: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Euro, a cui va aggiunto 1:50 Euro di commissioni di servizio. </a:t>
            </a:r>
          </a:p>
          <a:p>
            <a:pPr algn="just">
              <a:defRPr sz="20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it-IT" sz="28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il loro </a:t>
            </a: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acquisto on line sul circuito </a:t>
            </a:r>
            <a:r>
              <a:rPr lang="it-IT" sz="2800" dirty="0" err="1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Vivaticket</a:t>
            </a:r>
            <a:r>
              <a:rPr lang="it-IT" sz="28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è attiva una pagina esclusivamente dedicata.</a:t>
            </a:r>
            <a:endParaRPr lang="it-IT" sz="2800" dirty="0">
              <a:solidFill>
                <a:srgbClr val="263783"/>
              </a:solidFill>
              <a:latin typeface="Aptos" panose="020B0004020202020204" pitchFamily="34" charset="0"/>
            </a:endParaRPr>
          </a:p>
        </p:txBody>
      </p:sp>
      <p:pic>
        <p:nvPicPr>
          <p:cNvPr id="5" name="Immagine 4" descr="Immagine che contiene simbolo, logo, Elementi grafici, clipart&#10;&#10;Descrizione generata automaticamente">
            <a:extLst>
              <a:ext uri="{FF2B5EF4-FFF2-40B4-BE49-F238E27FC236}">
                <a16:creationId xmlns:a16="http://schemas.microsoft.com/office/drawing/2014/main" id="{D5220D1E-C232-8C3C-2A5A-1328E572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936" y="4669536"/>
            <a:ext cx="1782064" cy="17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E7AB80-D317-B5CA-00DF-169BAB3EFA5E}"/>
              </a:ext>
            </a:extLst>
          </p:cNvPr>
          <p:cNvSpPr txBox="1"/>
          <p:nvPr/>
        </p:nvSpPr>
        <p:spPr>
          <a:xfrm>
            <a:off x="230881" y="671142"/>
            <a:ext cx="6339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263783"/>
                </a:solidFill>
                <a:latin typeface="Aptos" panose="020B0004020202020204" pitchFamily="34" charset="0"/>
              </a:rPr>
              <a:t>SETTORE OSPITI</a:t>
            </a:r>
            <a:endParaRPr lang="it-IT" sz="4400" dirty="0">
              <a:solidFill>
                <a:srgbClr val="FFD100"/>
              </a:solidFill>
              <a:latin typeface="Aptos" panose="020B000402020202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56E6506-11C8-87B8-CF93-D30423217291}"/>
              </a:ext>
            </a:extLst>
          </p:cNvPr>
          <p:cNvGrpSpPr/>
          <p:nvPr/>
        </p:nvGrpSpPr>
        <p:grpSpPr>
          <a:xfrm>
            <a:off x="0" y="6451600"/>
            <a:ext cx="12192000" cy="406400"/>
            <a:chOff x="1318161" y="4990662"/>
            <a:chExt cx="7766462" cy="406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B6A81A3-0FEA-04D7-3378-4C0102F704BA}"/>
                </a:ext>
              </a:extLst>
            </p:cNvPr>
            <p:cNvSpPr/>
            <p:nvPr/>
          </p:nvSpPr>
          <p:spPr>
            <a:xfrm>
              <a:off x="1318161" y="4990662"/>
              <a:ext cx="3883231" cy="4064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3BD5F62-5C2E-5263-C615-9435D9FBD4FA}"/>
                </a:ext>
              </a:extLst>
            </p:cNvPr>
            <p:cNvSpPr/>
            <p:nvPr/>
          </p:nvSpPr>
          <p:spPr>
            <a:xfrm>
              <a:off x="5201392" y="4990662"/>
              <a:ext cx="3883231" cy="406400"/>
            </a:xfrm>
            <a:prstGeom prst="rect">
              <a:avLst/>
            </a:prstGeom>
            <a:solidFill>
              <a:srgbClr val="2637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42D6EA-701B-A51F-EA8D-DEC8E4D9335E}"/>
              </a:ext>
            </a:extLst>
          </p:cNvPr>
          <p:cNvSpPr txBox="1"/>
          <p:nvPr/>
        </p:nvSpPr>
        <p:spPr>
          <a:xfrm>
            <a:off x="230881" y="1608430"/>
            <a:ext cx="8059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20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capienza del Settore Ospiti dello stadio Tardini è di 3.500 posti. L’accesso al settore, che è inserito nel lato Sud dell’impianto, è in Via Puccini. I cancelli del Settore Ospiti apriranno alle ore 16:30.  </a:t>
            </a:r>
          </a:p>
        </p:txBody>
      </p:sp>
      <p:pic>
        <p:nvPicPr>
          <p:cNvPr id="6" name="Immagine 5" descr="Immagine che contiene simbolo, logo, Elementi grafici, clipart&#10;&#10;Descrizione generata automaticamente">
            <a:extLst>
              <a:ext uri="{FF2B5EF4-FFF2-40B4-BE49-F238E27FC236}">
                <a16:creationId xmlns:a16="http://schemas.microsoft.com/office/drawing/2014/main" id="{8540D674-94EE-14A2-0597-5D10C32A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4622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556E6506-11C8-87B8-CF93-D30423217291}"/>
              </a:ext>
            </a:extLst>
          </p:cNvPr>
          <p:cNvGrpSpPr/>
          <p:nvPr/>
        </p:nvGrpSpPr>
        <p:grpSpPr>
          <a:xfrm>
            <a:off x="0" y="6451600"/>
            <a:ext cx="12192000" cy="406400"/>
            <a:chOff x="1318161" y="4990662"/>
            <a:chExt cx="7766462" cy="406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B6A81A3-0FEA-04D7-3378-4C0102F704BA}"/>
                </a:ext>
              </a:extLst>
            </p:cNvPr>
            <p:cNvSpPr/>
            <p:nvPr/>
          </p:nvSpPr>
          <p:spPr>
            <a:xfrm>
              <a:off x="1318161" y="4990662"/>
              <a:ext cx="3883231" cy="4064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3BD5F62-5C2E-5263-C615-9435D9FBD4FA}"/>
                </a:ext>
              </a:extLst>
            </p:cNvPr>
            <p:cNvSpPr/>
            <p:nvPr/>
          </p:nvSpPr>
          <p:spPr>
            <a:xfrm>
              <a:off x="5201392" y="4990662"/>
              <a:ext cx="3883231" cy="406400"/>
            </a:xfrm>
            <a:prstGeom prst="rect">
              <a:avLst/>
            </a:prstGeom>
            <a:solidFill>
              <a:srgbClr val="2637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Immagine 1" descr="Immagine che contiene edificio, aria aperta, cielo, stadio&#10;&#10;Descrizione generata automaticamente">
            <a:extLst>
              <a:ext uri="{FF2B5EF4-FFF2-40B4-BE49-F238E27FC236}">
                <a16:creationId xmlns:a16="http://schemas.microsoft.com/office/drawing/2014/main" id="{F5021D3A-EA22-6EB2-EE95-19301FDFE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3" y="710770"/>
            <a:ext cx="8743417" cy="4948780"/>
          </a:xfrm>
          <a:prstGeom prst="rect">
            <a:avLst/>
          </a:prstGeom>
        </p:spPr>
      </p:pic>
      <p:pic>
        <p:nvPicPr>
          <p:cNvPr id="6" name="Immagine 5" descr="Immagine che contiene simbolo, logo, Elementi grafici, clipart&#10;&#10;Descrizione generata automaticamente">
            <a:extLst>
              <a:ext uri="{FF2B5EF4-FFF2-40B4-BE49-F238E27FC236}">
                <a16:creationId xmlns:a16="http://schemas.microsoft.com/office/drawing/2014/main" id="{2508AAB2-15B1-0A25-48EB-0CF83D578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632" y="4650232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E7AB80-D317-B5CA-00DF-169BAB3EFA5E}"/>
              </a:ext>
            </a:extLst>
          </p:cNvPr>
          <p:cNvSpPr txBox="1"/>
          <p:nvPr/>
        </p:nvSpPr>
        <p:spPr>
          <a:xfrm>
            <a:off x="230881" y="558359"/>
            <a:ext cx="6339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263783"/>
                </a:solidFill>
                <a:latin typeface="Aptos" panose="020B0004020202020204" pitchFamily="34" charset="0"/>
              </a:rPr>
              <a:t>PARCHEGGIO OSPITI</a:t>
            </a:r>
            <a:endParaRPr lang="it-IT" sz="4400" dirty="0">
              <a:solidFill>
                <a:srgbClr val="FFD100"/>
              </a:solidFill>
              <a:latin typeface="Aptos" panose="020B000402020202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56E6506-11C8-87B8-CF93-D30423217291}"/>
              </a:ext>
            </a:extLst>
          </p:cNvPr>
          <p:cNvGrpSpPr/>
          <p:nvPr/>
        </p:nvGrpSpPr>
        <p:grpSpPr>
          <a:xfrm>
            <a:off x="0" y="6451600"/>
            <a:ext cx="12192000" cy="406400"/>
            <a:chOff x="1318161" y="4990662"/>
            <a:chExt cx="7766462" cy="406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B6A81A3-0FEA-04D7-3378-4C0102F704BA}"/>
                </a:ext>
              </a:extLst>
            </p:cNvPr>
            <p:cNvSpPr/>
            <p:nvPr/>
          </p:nvSpPr>
          <p:spPr>
            <a:xfrm>
              <a:off x="1318161" y="4990662"/>
              <a:ext cx="3883231" cy="4064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3BD5F62-5C2E-5263-C615-9435D9FBD4FA}"/>
                </a:ext>
              </a:extLst>
            </p:cNvPr>
            <p:cNvSpPr/>
            <p:nvPr/>
          </p:nvSpPr>
          <p:spPr>
            <a:xfrm>
              <a:off x="5201392" y="4990662"/>
              <a:ext cx="3883231" cy="406400"/>
            </a:xfrm>
            <a:prstGeom prst="rect">
              <a:avLst/>
            </a:prstGeom>
            <a:solidFill>
              <a:srgbClr val="2637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42D6EA-701B-A51F-EA8D-DEC8E4D9335E}"/>
              </a:ext>
            </a:extLst>
          </p:cNvPr>
          <p:cNvSpPr txBox="1"/>
          <p:nvPr/>
        </p:nvSpPr>
        <p:spPr>
          <a:xfrm>
            <a:off x="230881" y="1495006"/>
            <a:ext cx="8364479" cy="478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 stadio Tardini, inserito nel contesto urbano del centro storico di Parma, non è dotato di parcheggi dedicati alle autovetture private.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fine di garantire la massima fruibilità dell’impianto alla tifoseria ospite è predisposto il servizio ‘bus navetta’ gratuito con scorta delle forze dell’ordine e viaggi di andata e ritorno (fine partita) che permetteranno ai sostenitori del Genoa di giungere direttamente all’ingresso del Settore Ospiti in comodità e in sicurezza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simbolo, logo, Elementi grafici, clipart&#10;&#10;Descrizione generata automaticamente">
            <a:extLst>
              <a:ext uri="{FF2B5EF4-FFF2-40B4-BE49-F238E27FC236}">
                <a16:creationId xmlns:a16="http://schemas.microsoft.com/office/drawing/2014/main" id="{DE8CADF9-13B1-43C3-42E7-2F1E07D2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632" y="4650232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556E6506-11C8-87B8-CF93-D30423217291}"/>
              </a:ext>
            </a:extLst>
          </p:cNvPr>
          <p:cNvGrpSpPr/>
          <p:nvPr/>
        </p:nvGrpSpPr>
        <p:grpSpPr>
          <a:xfrm>
            <a:off x="0" y="6451600"/>
            <a:ext cx="12192000" cy="406400"/>
            <a:chOff x="1318161" y="4990662"/>
            <a:chExt cx="7766462" cy="406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B6A81A3-0FEA-04D7-3378-4C0102F704BA}"/>
                </a:ext>
              </a:extLst>
            </p:cNvPr>
            <p:cNvSpPr/>
            <p:nvPr/>
          </p:nvSpPr>
          <p:spPr>
            <a:xfrm>
              <a:off x="1318161" y="4990662"/>
              <a:ext cx="3883231" cy="4064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3BD5F62-5C2E-5263-C615-9435D9FBD4FA}"/>
                </a:ext>
              </a:extLst>
            </p:cNvPr>
            <p:cNvSpPr/>
            <p:nvPr/>
          </p:nvSpPr>
          <p:spPr>
            <a:xfrm>
              <a:off x="5201392" y="4990662"/>
              <a:ext cx="3883231" cy="406400"/>
            </a:xfrm>
            <a:prstGeom prst="rect">
              <a:avLst/>
            </a:prstGeom>
            <a:solidFill>
              <a:srgbClr val="2637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42D6EA-701B-A51F-EA8D-DEC8E4D9335E}"/>
              </a:ext>
            </a:extLst>
          </p:cNvPr>
          <p:cNvSpPr txBox="1"/>
          <p:nvPr/>
        </p:nvSpPr>
        <p:spPr>
          <a:xfrm>
            <a:off x="377185" y="486766"/>
            <a:ext cx="8059679" cy="535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E’ necessario arrivare a Parma dall’Autostrada A1 e uscire al casello di ‘Parma’.  Qui vicino sarà a disposizione l’ampio parcheggio  denominato  Scambiatore Nord, che si trova immediatamente sulla destra in Viale delle Esposizioni (alle spalle del ristorante ‘</a:t>
            </a:r>
            <a:r>
              <a:rPr lang="it-IT" sz="2800" kern="100" dirty="0" err="1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Roadhouse</a:t>
            </a: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’), base di partenza e arrivo del servizio ‘bus navetta’.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COORDINATE GPS PARCHEGGIO SCAMBIATORE NORD: 44°50'13.0"N 10°20'16.3"E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 arriva in pullman verrà condotto</a:t>
            </a:r>
            <a:r>
              <a:rPr lang="it-IT" sz="2800" kern="100" dirty="0">
                <a:solidFill>
                  <a:srgbClr val="26378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direttamente sul Settore Ospiti</a:t>
            </a:r>
            <a:r>
              <a:rPr lang="it-IT" sz="1800" kern="100" dirty="0">
                <a:solidFill>
                  <a:srgbClr val="2637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Immagine 4" descr="Immagine che contiene simbolo, logo, Elementi grafici, clipart&#10;&#10;Descrizione generata automaticamente">
            <a:extLst>
              <a:ext uri="{FF2B5EF4-FFF2-40B4-BE49-F238E27FC236}">
                <a16:creationId xmlns:a16="http://schemas.microsoft.com/office/drawing/2014/main" id="{45D622FC-CB64-8D9E-8372-CA16B68A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632" y="4650232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556E6506-11C8-87B8-CF93-D30423217291}"/>
              </a:ext>
            </a:extLst>
          </p:cNvPr>
          <p:cNvGrpSpPr/>
          <p:nvPr/>
        </p:nvGrpSpPr>
        <p:grpSpPr>
          <a:xfrm>
            <a:off x="0" y="6451600"/>
            <a:ext cx="12192000" cy="406400"/>
            <a:chOff x="1318161" y="4990662"/>
            <a:chExt cx="7766462" cy="406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B6A81A3-0FEA-04D7-3378-4C0102F704BA}"/>
                </a:ext>
              </a:extLst>
            </p:cNvPr>
            <p:cNvSpPr/>
            <p:nvPr/>
          </p:nvSpPr>
          <p:spPr>
            <a:xfrm>
              <a:off x="1318161" y="4990662"/>
              <a:ext cx="3883231" cy="4064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3BD5F62-5C2E-5263-C615-9435D9FBD4FA}"/>
                </a:ext>
              </a:extLst>
            </p:cNvPr>
            <p:cNvSpPr/>
            <p:nvPr/>
          </p:nvSpPr>
          <p:spPr>
            <a:xfrm>
              <a:off x="5201392" y="4990662"/>
              <a:ext cx="3883231" cy="406400"/>
            </a:xfrm>
            <a:prstGeom prst="rect">
              <a:avLst/>
            </a:prstGeom>
            <a:solidFill>
              <a:srgbClr val="2637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Picture 2" descr="Parma-Milan, divieto di sosta con rimozione sabato e domenica al parcheggio scambiatore Nord">
            <a:extLst>
              <a:ext uri="{FF2B5EF4-FFF2-40B4-BE49-F238E27FC236}">
                <a16:creationId xmlns:a16="http://schemas.microsoft.com/office/drawing/2014/main" id="{5AA9EB39-EC76-014C-C208-25572A01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5" y="667560"/>
            <a:ext cx="8694185" cy="48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simbolo, logo, Elementi grafici, clipart&#10;&#10;Descrizione generata automaticamente">
            <a:extLst>
              <a:ext uri="{FF2B5EF4-FFF2-40B4-BE49-F238E27FC236}">
                <a16:creationId xmlns:a16="http://schemas.microsoft.com/office/drawing/2014/main" id="{20A5CE9B-4077-05C0-C280-CB958F461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632" y="4665980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647F92-5AD8-74F9-0FF9-1217589B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4EF6B6-786A-BDA0-E412-B624A5C5B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318" y="2833470"/>
            <a:ext cx="700198" cy="8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8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Aptos Light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Capelli</dc:creator>
  <cp:lastModifiedBy>Giuseppe Squarcia</cp:lastModifiedBy>
  <cp:revision>26</cp:revision>
  <dcterms:created xsi:type="dcterms:W3CDTF">2024-02-12T11:22:40Z</dcterms:created>
  <dcterms:modified xsi:type="dcterms:W3CDTF">2024-10-26T17:35:15Z</dcterms:modified>
</cp:coreProperties>
</file>